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57" r:id="rId6"/>
    <p:sldId id="258" r:id="rId7"/>
    <p:sldId id="293" r:id="rId8"/>
    <p:sldId id="274" r:id="rId9"/>
    <p:sldId id="311" r:id="rId10"/>
    <p:sldId id="294" r:id="rId11"/>
    <p:sldId id="295" r:id="rId12"/>
    <p:sldId id="310" r:id="rId13"/>
    <p:sldId id="259" r:id="rId14"/>
    <p:sldId id="260" r:id="rId15"/>
    <p:sldId id="261" r:id="rId16"/>
    <p:sldId id="296" r:id="rId17"/>
    <p:sldId id="271" r:id="rId18"/>
    <p:sldId id="272" r:id="rId19"/>
    <p:sldId id="297" r:id="rId20"/>
    <p:sldId id="298" r:id="rId21"/>
    <p:sldId id="276" r:id="rId22"/>
    <p:sldId id="279" r:id="rId23"/>
    <p:sldId id="282" r:id="rId24"/>
    <p:sldId id="277" r:id="rId25"/>
    <p:sldId id="301" r:id="rId26"/>
    <p:sldId id="280" r:id="rId27"/>
    <p:sldId id="288" r:id="rId28"/>
    <p:sldId id="289" r:id="rId29"/>
    <p:sldId id="262" r:id="rId30"/>
    <p:sldId id="263" r:id="rId31"/>
    <p:sldId id="286" r:id="rId32"/>
    <p:sldId id="290" r:id="rId33"/>
    <p:sldId id="264" r:id="rId34"/>
    <p:sldId id="265" r:id="rId35"/>
    <p:sldId id="309" r:id="rId36"/>
    <p:sldId id="266" r:id="rId37"/>
    <p:sldId id="267" r:id="rId38"/>
    <p:sldId id="303" r:id="rId39"/>
    <p:sldId id="287" r:id="rId40"/>
  </p:sldIdLst>
  <p:sldSz cx="12192000" cy="6858000"/>
  <p:notesSz cx="6858000" cy="9144000"/>
  <p:embeddedFontLst>
    <p:embeddedFont>
      <p:font typeface="Arial Black" panose="020B0A040201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Lucida Sans" panose="020B0602030504020204" pitchFamily="34" charset="0"/>
      <p:regular r:id="rId60"/>
      <p:bold r:id="rId61"/>
      <p:italic r:id="rId62"/>
      <p:boldItalic r:id="rId63"/>
    </p:embeddedFont>
    <p:embeddedFont>
      <p:font typeface="Source Sans Pro Light" panose="020B0403030403020204" pitchFamily="34" charset="0"/>
      <p:regular r:id="rId64"/>
      <p:italic r:id="rId65"/>
    </p:embeddedFont>
    <p:embeddedFont>
      <p:font typeface="Trebuchet MS" panose="020B0603020202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286"/>
  </p:normalViewPr>
  <p:slideViewPr>
    <p:cSldViewPr snapToGrid="0">
      <p:cViewPr varScale="1">
        <p:scale>
          <a:sx n="44" d="100"/>
          <a:sy n="44" d="100"/>
        </p:scale>
        <p:origin x="30" y="2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1.xml"/><Relationship Id="rId61" Type="http://schemas.openxmlformats.org/officeDocument/2006/relationships/font" Target="fonts/font2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 is wall clock time - time from start to finish of the call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This is all elapsed time including time slices used by other processes and time the process spends blocked (for example if it is waiting for I/O to complete). User is the amount of CPU time spent in user-mode code (outside the kernel) within the process.</a:t>
            </a:r>
            <a:endParaRPr dirty="0"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6EEC-510F-A405-1C45-DFF11B1ED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can also run with bash &lt;script name&gt;</a:t>
            </a:r>
            <a:endParaRPr dirty="0"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290D-5493-F816-9B50-88A96F0F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1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students try each example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leaving off one set of parentheses and see what happens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notice pipe again</a:t>
            </a:r>
            <a:endParaRPr dirty="0"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_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up.g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www.rc.colorado.edu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luyver/bash_kernel" TargetMode="External"/><Relationship Id="rId5" Type="http://schemas.openxmlformats.org/officeDocument/2006/relationships/hyperlink" Target="https://www.shell-tips.com/2010/06/14/performing-math-calculation-in-bash/" TargetMode="External"/><Relationship Id="rId4" Type="http://schemas.openxmlformats.org/officeDocument/2006/relationships/hyperlink" Target="http://tldp.org/HOWTO/Bash-Prog-Intro-HOWTO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calc.com/app?anonymous=terminal" TargetMode="External"/><Relationship Id="rId4" Type="http://schemas.openxmlformats.org/officeDocument/2006/relationships/hyperlink" Target="https://gitforwindow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 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226C4-0F94-D91A-E30C-56A614CECD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3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Several distributions are available from enterprise-grade, like RHEL or SUSE, to more consumer-focused, like Ubuntu.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Runs on everything from embedded systems to  supercomputers.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23215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26625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26624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26626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839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510700" y="4280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27000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16175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6235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510713" y="5399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192F1-3F5F-4D88-B78E-A72568CE8D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3443B-08C6-50A2-8C5C-D8640EA219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DA6C2-4B29-98BF-874F-EE2242FCD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55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414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21611-6DDB-D4C5-14F3-86BA373656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5DD10-4AF1-936E-25DE-CE58368538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 </a:t>
            </a:r>
            <a:r>
              <a:rPr lang="en-US" dirty="0" err="1"/>
              <a:t>Spinup</a:t>
            </a:r>
            <a:r>
              <a:rPr lang="en-US" dirty="0"/>
              <a:t> 1 - Linux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29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Trevor Hall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https://github.com/ResearchComputing/</a:t>
            </a:r>
            <a:r>
              <a:rPr lang="en-US" sz="27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6D864-E3C4-004F-B421-77C52A2CDD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450029" y="307083"/>
            <a:ext cx="115020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spAutoFit/>
          </a:bodyPr>
          <a:lstStyle/>
          <a:p>
            <a:pPr marL="12700" marR="5080" lvl="0" indent="0" algn="l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Process and Program </a:t>
            </a:r>
            <a:br>
              <a:rPr lang="en-US" sz="4350"/>
            </a:br>
            <a:r>
              <a:rPr lang="en-US" sz="4350"/>
              <a:t>related commands</a:t>
            </a:r>
            <a:endParaRPr sz="4350"/>
          </a:p>
        </p:txBody>
      </p:sp>
      <p:sp>
        <p:nvSpPr>
          <p:cNvPr id="439" name="Google Shape;439;p39"/>
          <p:cNvSpPr txBox="1">
            <a:spLocks noGrp="1"/>
          </p:cNvSpPr>
          <p:nvPr>
            <p:ph type="dt" idx="10"/>
          </p:nvPr>
        </p:nvSpPr>
        <p:spPr>
          <a:xfrm>
            <a:off x="10913551" y="6347001"/>
            <a:ext cx="7050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6/25/18</a:t>
            </a:r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985950" y="2270181"/>
            <a:ext cx="10220100" cy="293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processes 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lists all running processes)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shows processes currently using the CPU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indent="0" algn="l" rtl="0">
              <a:lnSpc>
                <a:spcPct val="1002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kill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sends a signal to a process (kills process by default).  Target is Process-ID; found in 2</a:t>
            </a:r>
            <a:r>
              <a:rPr lang="en-US" sz="2800" baseline="300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nd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column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output.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1000125" lvl="0" indent="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time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shows how much wall time and CPU time a process has used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3" y="2129927"/>
            <a:ext cx="11118600" cy="326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projects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directory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without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typing your user name out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home directory and create a new directory (you can pick the name). 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Move the directory to your project space</a:t>
            </a:r>
            <a:endParaRPr lang="en-US"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directory you just created.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Be careful!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rgbClr val="2F2B20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0F6A3-BC79-C4F5-8DB6-3A3736B928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E502B-A152-65B2-D439-8AAAE056B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Access the example scripts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ResearchComputing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Supercomputing_Spinup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Navigate to your workspace and go into the scripts directory for our demos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9"/>
          <p:cNvSpPr/>
          <p:nvPr/>
        </p:nvSpPr>
        <p:spPr>
          <a:xfrm>
            <a:off x="349321" y="3882190"/>
            <a:ext cx="11455686" cy="1102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25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bash_spinup</a:t>
            </a: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8A848-282B-20CD-58B0-ABFBC456E8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A8A7-5ECB-C43D-FA5B-DC51D3FC3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5" y="4110317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DD5AC-8D1F-8E83-99CF-206A68FF77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7BE93-7AE2-76D9-3A7C-871847D982D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are powerful tools for performing many types of tasks.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be programmed interactively, directly on the terminal.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It can also be programmed by script files. The first line of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8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055896" y="2146914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59680"/>
            <a:ext cx="83982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3: Permissions and Running Bash Scripts 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775991"/>
            <a:ext cx="11430000" cy="32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directory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~/&lt;repo for this class&gt;</a:t>
            </a: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Working with Linux Outline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24616" y="1088134"/>
            <a:ext cx="9782700" cy="49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Intro to Research Computing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Opening a 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Why use Linux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Linux commands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Linux filesystems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 variables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Modes (aka Permissions)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 to the shell and shell scripts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Bash scripting basics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06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 with; not very feature-rich; keyboard driven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powerful but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helpful extensions for programmers; well-documented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a local editor via an SFTP program to remotely edit files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837899" y="574250"/>
            <a:ext cx="7884995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 Editing with Nano</a:t>
            </a:r>
            <a:endParaRPr dirty="0"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900" b="1" dirty="0"/>
              <a:t> 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type</a:t>
            </a:r>
            <a:r>
              <a:rPr lang="en-US" sz="2200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400" dirty="0"/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prompt.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 can edit text as you would in, e.g. MS Word.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you are finished, type ctrl-o to write, ctrl-x to exit. See commands at the bottom of the screen.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can we run the script?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6" y="398234"/>
            <a:ext cx="1059946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4: File Editing with Nano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175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164792"/>
            <a:ext cx="12056405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Local vs.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435575" y="1866478"/>
            <a:ext cx="9926700" cy="40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variables are global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carry forward to subsequent commands or  shells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only effective in the current shell itself</a:t>
            </a: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declared as local is one that is visible only within the block of code in which it appears. It has local "scope". In a function, a local variable has meaning only within that function block.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838200" y="670572"/>
            <a:ext cx="10515600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5: Local Variables Scope</a:t>
            </a:r>
            <a:endParaRPr dirty="0"/>
          </a:p>
        </p:txBody>
      </p:sp>
      <p:sp>
        <p:nvSpPr>
          <p:cNvPr id="252" name="Google Shape;252;p36"/>
          <p:cNvSpPr txBox="1"/>
          <p:nvPr/>
        </p:nvSpPr>
        <p:spPr>
          <a:xfrm>
            <a:off x="838200" y="2089456"/>
            <a:ext cx="107472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variables_scope.sh</a:t>
            </a:r>
            <a:endParaRPr sz="2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Font typeface="+mj-lt"/>
              <a:buAutoNum type="arabicPeriod"/>
            </a:pPr>
            <a:endParaRPr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Run it (make sure it’s executable)</a:t>
            </a:r>
          </a:p>
          <a:p>
            <a:pPr marL="54610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 look at the file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did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change but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var1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stayed the same?</a:t>
            </a:r>
          </a:p>
          <a:p>
            <a:pPr marL="546100" lvl="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script so that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stays the same </a:t>
            </a:r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without editing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my_function</a:t>
            </a:r>
            <a:endParaRPr sz="28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821396" y="106263"/>
            <a:ext cx="11370604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Arithmetic Expansion</a:t>
            </a:r>
            <a:endParaRPr dirty="0"/>
          </a:p>
        </p:txBody>
      </p:sp>
      <p:sp>
        <p:nvSpPr>
          <p:cNvPr id="279" name="Google Shape;279;p40"/>
          <p:cNvSpPr txBox="1"/>
          <p:nvPr/>
        </p:nvSpPr>
        <p:spPr>
          <a:xfrm>
            <a:off x="856475" y="1592621"/>
            <a:ext cx="11257800" cy="3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Arithmetic expansion provides a mechanism for evaluating an arithmetic expression and substituting its value by enclosing the command with: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(( )) </a:t>
            </a:r>
            <a:b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</a:b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29975" marR="250298" lvl="0" indent="0" algn="l" rtl="0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Note that Bash only does integer math by default, however it is easy to do floating point math with the Bash calculator tool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(called </a:t>
            </a:r>
            <a:r>
              <a:rPr lang="en-US" sz="2400" dirty="0" err="1">
                <a:solidFill>
                  <a:schemeClr val="accent5"/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nsolas"/>
              </a:rPr>
              <a:t>bc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Georgia"/>
              <a:sym typeface="Georgia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3168825" y="2479921"/>
            <a:ext cx="4957800" cy="146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sqr_two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 * 2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sqr_two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2896875" y="4923446"/>
            <a:ext cx="5501700" cy="1139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“5.6/9.4” | bc -l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.59574468085106382978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2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Survey:</a:t>
            </a:r>
            <a:endParaRPr dirty="0">
              <a:solidFill>
                <a:schemeClr val="dk1"/>
              </a:solidFill>
            </a:endParaRPr>
          </a:p>
          <a:p>
            <a:pPr marL="29975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sz="2100" dirty="0">
              <a:solidFill>
                <a:schemeClr val="accent5"/>
              </a:solidFill>
            </a:endParaRPr>
          </a:p>
        </p:txBody>
      </p:sp>
      <p:sp>
        <p:nvSpPr>
          <p:cNvPr id="387" name="Google Shape;387;p56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lang="en-US" sz="2100" i="1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100" i="1">
                <a:solidFill>
                  <a:schemeClr val="accent5"/>
                </a:solidFill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Bash kernel for jupyter notebooks </a:t>
            </a:r>
            <a:r>
              <a:rPr lang="en-US" sz="2400" i="1">
                <a:solidFill>
                  <a:schemeClr val="dk1"/>
                </a:solidFill>
              </a:rPr>
              <a:t>(install anaconda first)</a:t>
            </a:r>
            <a:r>
              <a:rPr lang="en-US" sz="2400">
                <a:solidFill>
                  <a:schemeClr val="dk1"/>
                </a:solidFill>
              </a:rPr>
              <a:t>:</a:t>
            </a:r>
            <a:r>
              <a:rPr lang="en-US" sz="2400" i="1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Trevor Hall</a:t>
            </a:r>
            <a:endParaRPr sz="2100" dirty="0">
              <a:solidFill>
                <a:schemeClr val="accent5"/>
              </a:solidFill>
            </a:endParaRPr>
          </a:p>
          <a:p>
            <a:pPr marL="0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endParaRPr sz="21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Research Computing?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4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Provide services for researchers that include: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Large scale computing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Data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storage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High speed data transfer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Data management support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Consulting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Training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compute clusters include Alpine and Blanca ”condo” cluster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Archive and active storage provided by </a:t>
            </a:r>
            <a:r>
              <a:rPr lang="en-US" sz="255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PetaLibrary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61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currently limited to CU Boulder users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Additional contributions provided from Colorado State University and Anschutz Medical Campus are planned for the near future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https://ask.cyberinfrastructure.org/c/rmacc/65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forum provides opportunity for RMACC members to converse amongst themselves and with the larger, global research computing community.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“go to” general Q&amp;A platform for the global research computing community - researchers, facilitators, research software engineers, CI engineers, sys admins and others.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503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For practice, you can use an online emulator such as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https://</a:t>
            </a:r>
            <a:r>
              <a:rPr lang="en-US" sz="2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cocalc.com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/</a:t>
            </a:r>
            <a:r>
              <a:rPr lang="en-US" sz="2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app?anonymous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=terminal</a:t>
            </a: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4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2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Login is authenticated (password or key)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Assigned to a </a:t>
            </a:r>
            <a:r>
              <a:rPr lang="en-US" sz="25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tty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starts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is set up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“Message of the Day” prints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Prompt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482CD-4EDA-499F-B4D5-123993B6A2DD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2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2724</Words>
  <Application>Microsoft Office PowerPoint</Application>
  <PresentationFormat>Widescreen</PresentationFormat>
  <Paragraphs>401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 Black</vt:lpstr>
      <vt:lpstr>Lucida Sans</vt:lpstr>
      <vt:lpstr>Consolas</vt:lpstr>
      <vt:lpstr>Helvetica Neue Light</vt:lpstr>
      <vt:lpstr>Source Sans Pro Light</vt:lpstr>
      <vt:lpstr>Arial</vt:lpstr>
      <vt:lpstr>Trebuchet MS</vt:lpstr>
      <vt:lpstr>Courier New</vt:lpstr>
      <vt:lpstr>Times New Roman</vt:lpstr>
      <vt:lpstr>Georgia</vt:lpstr>
      <vt:lpstr>Calibri</vt:lpstr>
      <vt:lpstr>Helvetica Neue Light</vt:lpstr>
      <vt:lpstr>Office Theme</vt:lpstr>
      <vt:lpstr>Research Computing Supercomputing  Spin Up</vt:lpstr>
      <vt:lpstr>Supercomputing Spinup Part I: Working with Linux</vt:lpstr>
      <vt:lpstr>Working with Linux Outline</vt:lpstr>
      <vt:lpstr>What is Research Computing?</vt:lpstr>
      <vt:lpstr>HPC Cluster: Alpine </vt:lpstr>
      <vt:lpstr>RMACC Cyber Infrastructure Portal</vt:lpstr>
      <vt:lpstr>Opening a Terminal </vt:lpstr>
      <vt:lpstr>Logging into CURC</vt:lpstr>
      <vt:lpstr>What happens when you log in?</vt:lpstr>
      <vt:lpstr>What is Linux?</vt:lpstr>
      <vt:lpstr>What is Linux?</vt:lpstr>
      <vt:lpstr>Why Use Linux?</vt:lpstr>
      <vt:lpstr>Anatomy of a Linux command</vt:lpstr>
      <vt:lpstr>The Linux Filesystem</vt:lpstr>
      <vt:lpstr>Multiple Users</vt:lpstr>
      <vt:lpstr>Your personal directories on CURC</vt:lpstr>
      <vt:lpstr>Environment variables</vt:lpstr>
      <vt:lpstr>File and Directory related commands</vt:lpstr>
      <vt:lpstr>File-viewing commands</vt:lpstr>
      <vt:lpstr>Process and Program  related commands</vt:lpstr>
      <vt:lpstr>Exercise 1: Navigation</vt:lpstr>
      <vt:lpstr>Access the example scripts</vt:lpstr>
      <vt:lpstr>Exercise 2: File Viewing</vt:lpstr>
      <vt:lpstr>Modes (aka permissions)</vt:lpstr>
      <vt:lpstr>Modes (continued)</vt:lpstr>
      <vt:lpstr>Intro to Shells and Shell Scripts</vt:lpstr>
      <vt:lpstr>PowerPoint Presentation</vt:lpstr>
      <vt:lpstr>Alternatives for Scripting</vt:lpstr>
      <vt:lpstr>Exercise 3: Permissions and Running Bash Scripts </vt:lpstr>
      <vt:lpstr>File editing</vt:lpstr>
      <vt:lpstr>File Editing with Nano</vt:lpstr>
      <vt:lpstr>Exercise 4: File Editing with Nano</vt:lpstr>
      <vt:lpstr>Bash Scripting Basics:  Local vs. Global Variables</vt:lpstr>
      <vt:lpstr>Exercise 5: Local Variables Scope</vt:lpstr>
      <vt:lpstr>Bash Scripting Basics:  Arithmetic Expansion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Trevor Alan Hall</cp:lastModifiedBy>
  <cp:revision>39</cp:revision>
  <cp:lastPrinted>2022-05-16T01:20:45Z</cp:lastPrinted>
  <dcterms:modified xsi:type="dcterms:W3CDTF">2023-01-23T22:31:35Z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